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5"/>
  </p:notesMasterIdLst>
  <p:handoutMasterIdLst>
    <p:handoutMasterId r:id="rId16"/>
  </p:handoutMasterIdLst>
  <p:sldIdLst>
    <p:sldId id="292" r:id="rId2"/>
    <p:sldId id="313" r:id="rId3"/>
    <p:sldId id="352" r:id="rId4"/>
    <p:sldId id="351" r:id="rId5"/>
    <p:sldId id="353" r:id="rId6"/>
    <p:sldId id="354" r:id="rId7"/>
    <p:sldId id="355" r:id="rId8"/>
    <p:sldId id="342" r:id="rId9"/>
    <p:sldId id="356" r:id="rId10"/>
    <p:sldId id="357" r:id="rId11"/>
    <p:sldId id="358" r:id="rId12"/>
    <p:sldId id="359" r:id="rId13"/>
    <p:sldId id="311" r:id="rId14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F4EBB08-BA55-1340-28AD-127E9E528987}" name="YANN MANCEAU" initials="YM" userId="S::yann.manceau@bretagne.bzh::26a3018e-1c02-4bf9-a2ab-d2d1a742e96e" providerId="AD"/>
  <p188:author id="{42871D35-4B51-E658-6873-F6295A7737A2}" name="GUILLAUME LABAS" initials="GL" userId="S::guillaume.labas@bretagne.bzh::ca317a3e-8a57-4dd5-a60a-e71ee012770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RIEN BODART" initials="AB" lastIdx="2" clrIdx="0">
    <p:extLst>
      <p:ext uri="{19B8F6BF-5375-455C-9EA6-DF929625EA0E}">
        <p15:presenceInfo xmlns:p15="http://schemas.microsoft.com/office/powerpoint/2012/main" userId="ADRIEN BODART" providerId="None"/>
      </p:ext>
    </p:extLst>
  </p:cmAuthor>
  <p:cmAuthor id="2" name="ANNE-SOPHIE BOURGEOIS" initials="ASB" lastIdx="7" clrIdx="1">
    <p:extLst>
      <p:ext uri="{19B8F6BF-5375-455C-9EA6-DF929625EA0E}">
        <p15:presenceInfo xmlns:p15="http://schemas.microsoft.com/office/powerpoint/2012/main" userId="ANNE-SOPHIE BOURGEOIS" providerId="None"/>
      </p:ext>
    </p:extLst>
  </p:cmAuthor>
  <p:cmAuthor id="3" name="CATHERINE PIEL" initials="CP" lastIdx="5" clrIdx="2">
    <p:extLst>
      <p:ext uri="{19B8F6BF-5375-455C-9EA6-DF929625EA0E}">
        <p15:presenceInfo xmlns:p15="http://schemas.microsoft.com/office/powerpoint/2012/main" userId="S-1-5-21-746137067-1450960922-725345543-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B3D8"/>
    <a:srgbClr val="CED4FA"/>
    <a:srgbClr val="03A7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67" autoAdjust="0"/>
    <p:restoredTop sz="93792" autoAdjust="0"/>
  </p:normalViewPr>
  <p:slideViewPr>
    <p:cSldViewPr snapToGrid="0">
      <p:cViewPr varScale="1">
        <p:scale>
          <a:sx n="59" d="100"/>
          <a:sy n="59" d="100"/>
        </p:scale>
        <p:origin x="18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4A094E37-B64C-4654-9ED5-7422FD789A7D}" type="datetimeFigureOut">
              <a:rPr lang="fr-FR" smtClean="0"/>
              <a:t>09/12/2025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7983AB14-D859-4CA8-B1FC-67ED2DF48C5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8770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628D4494-223E-43C8-86AE-02E496557B64}" type="datetimeFigureOut">
              <a:rPr lang="fr-FR" smtClean="0"/>
              <a:t>09/12/2025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86B3B38B-F4E0-44EA-B3E7-61E28FF853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6436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B3B38B-F4E0-44EA-B3E7-61E28FF85355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827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143000" y="1122366"/>
            <a:ext cx="6858000" cy="929957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accent4"/>
                </a:solidFill>
              </a:defRPr>
            </a:lvl1pPr>
          </a:lstStyle>
          <a:p>
            <a:r>
              <a:rPr lang="fr-FR" dirty="0"/>
              <a:t>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2908304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pic>
        <p:nvPicPr>
          <p:cNvPr id="8" name="Image 7"/>
          <p:cNvPicPr preferRelativeResize="0"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51515"/>
            <a:ext cx="1271700" cy="1785938"/>
          </a:xfrm>
          <a:prstGeom prst="rect">
            <a:avLst/>
          </a:prstGeom>
        </p:spPr>
      </p:pic>
      <p:pic>
        <p:nvPicPr>
          <p:cNvPr id="13" name="Image 12"/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852" y="5702400"/>
            <a:ext cx="2364295" cy="11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Diapositive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9D36-1954-4935-A7DE-5B9386F7D20B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09/12/2025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DIL-PADR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14" y="821188"/>
            <a:ext cx="436639" cy="413436"/>
          </a:xfrm>
          <a:prstGeom prst="rect">
            <a:avLst/>
          </a:prstGeom>
        </p:spPr>
      </p:pic>
      <p:pic>
        <p:nvPicPr>
          <p:cNvPr id="9" name="Image 8"/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399" y="0"/>
            <a:ext cx="1155600" cy="11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73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Diapositive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699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6C157-852B-4058-ABDD-A13B9EF37EB7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09/12/2025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DIL-PADR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Image 8"/>
          <p:cNvPicPr preferRelativeResize="0"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399" y="0"/>
            <a:ext cx="1155600" cy="11556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14" y="821188"/>
            <a:ext cx="436639" cy="413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2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_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897200" y="2468250"/>
            <a:ext cx="5350192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dirty="0"/>
              <a:t>Merci de votre attention</a:t>
            </a:r>
          </a:p>
        </p:txBody>
      </p:sp>
      <p:pic>
        <p:nvPicPr>
          <p:cNvPr id="8" name="Image 7"/>
          <p:cNvPicPr preferRelativeResize="0"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399" y="0"/>
            <a:ext cx="1155600" cy="1155600"/>
          </a:xfrm>
          <a:prstGeom prst="rect">
            <a:avLst/>
          </a:prstGeom>
        </p:spPr>
      </p:pic>
      <p:pic>
        <p:nvPicPr>
          <p:cNvPr id="10" name="Image 9"/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51515"/>
            <a:ext cx="1271700" cy="17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39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552000"/>
            <a:ext cx="20574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EF004-6A3A-4E96-A3D5-3AD4A33E34DA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09/12/2025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552000"/>
            <a:ext cx="30861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DIL-PADR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552000"/>
            <a:ext cx="20574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42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4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2999" y="1639601"/>
            <a:ext cx="6858000" cy="1192933"/>
          </a:xfrm>
        </p:spPr>
        <p:txBody>
          <a:bodyPr>
            <a:noAutofit/>
          </a:bodyPr>
          <a:lstStyle/>
          <a:p>
            <a:br>
              <a:rPr lang="fr-FR" altLang="fr-FR" sz="2800" b="1" dirty="0">
                <a:solidFill>
                  <a:schemeClr val="accent4">
                    <a:lumMod val="75000"/>
                  </a:schemeClr>
                </a:solidFill>
                <a:cs typeface="Arial"/>
              </a:rPr>
            </a:br>
            <a:br>
              <a:rPr lang="fr-FR" altLang="fr-FR" sz="2800" b="1" dirty="0">
                <a:solidFill>
                  <a:schemeClr val="accent4">
                    <a:lumMod val="75000"/>
                  </a:schemeClr>
                </a:solidFill>
                <a:cs typeface="Arial"/>
              </a:rPr>
            </a:br>
            <a:br>
              <a:rPr lang="fr-FR" altLang="fr-FR" sz="2800" b="1" dirty="0">
                <a:solidFill>
                  <a:schemeClr val="accent4">
                    <a:lumMod val="75000"/>
                  </a:schemeClr>
                </a:solidFill>
                <a:cs typeface="Arial"/>
              </a:rPr>
            </a:br>
            <a:br>
              <a:rPr lang="fr-FR" altLang="fr-FR" sz="2800" b="1" dirty="0">
                <a:solidFill>
                  <a:schemeClr val="accent4">
                    <a:lumMod val="75000"/>
                  </a:schemeClr>
                </a:solidFill>
                <a:cs typeface="Arial"/>
              </a:rPr>
            </a:br>
            <a:r>
              <a:rPr lang="fr-FR" altLang="fr-FR" sz="2800" b="1" dirty="0">
                <a:solidFill>
                  <a:schemeClr val="accent4">
                    <a:lumMod val="75000"/>
                  </a:schemeClr>
                </a:solidFill>
                <a:cs typeface="Arial"/>
              </a:rPr>
              <a:t>Elaboration d’une grille d’indicateurs socio-économiques sur les ports de la Région Bretagne</a:t>
            </a:r>
            <a:endParaRPr lang="fr-FR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ous-titre 5">
            <a:extLst>
              <a:ext uri="{FF2B5EF4-FFF2-40B4-BE49-F238E27FC236}">
                <a16:creationId xmlns:a16="http://schemas.microsoft.com/office/drawing/2014/main" id="{351F6435-645C-AFC8-6278-B78D462ED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2956" y="3592087"/>
            <a:ext cx="4278087" cy="405651"/>
          </a:xfrm>
        </p:spPr>
        <p:txBody>
          <a:bodyPr>
            <a:normAutofit fontScale="92500"/>
          </a:bodyPr>
          <a:lstStyle/>
          <a:p>
            <a:r>
              <a:rPr lang="fr-FR" sz="2400" b="1" dirty="0"/>
              <a:t>Assemblée générale de l’ORTB</a:t>
            </a:r>
          </a:p>
        </p:txBody>
      </p:sp>
      <p:sp>
        <p:nvSpPr>
          <p:cNvPr id="3" name="Sous-titre 5">
            <a:extLst>
              <a:ext uri="{FF2B5EF4-FFF2-40B4-BE49-F238E27FC236}">
                <a16:creationId xmlns:a16="http://schemas.microsoft.com/office/drawing/2014/main" id="{1479C3AE-FBDD-09CA-9D82-9F476DB6C000}"/>
              </a:ext>
            </a:extLst>
          </p:cNvPr>
          <p:cNvSpPr txBox="1">
            <a:spLocks/>
          </p:cNvSpPr>
          <p:nvPr/>
        </p:nvSpPr>
        <p:spPr>
          <a:xfrm>
            <a:off x="3303569" y="5044247"/>
            <a:ext cx="2536861" cy="405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892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83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75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66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57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48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40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132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/>
              <a:t>11 décembre 2025</a:t>
            </a:r>
          </a:p>
        </p:txBody>
      </p:sp>
    </p:spTree>
    <p:extLst>
      <p:ext uri="{BB962C8B-B14F-4D97-AF65-F5344CB8AC3E}">
        <p14:creationId xmlns:p14="http://schemas.microsoft.com/office/powerpoint/2010/main" val="1185617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31B4A-4071-B002-BE40-6911D56AC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A964DA-4D35-EC13-BACC-D737CA42B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1886"/>
            <a:ext cx="8299592" cy="1325563"/>
          </a:xfrm>
        </p:spPr>
        <p:txBody>
          <a:bodyPr>
            <a:normAutofit/>
          </a:bodyPr>
          <a:lstStyle/>
          <a:p>
            <a:r>
              <a:rPr lang="fr-FR" sz="3200" dirty="0"/>
              <a:t>Résultats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351282-A8D1-594E-854D-826512DE1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3744"/>
            <a:ext cx="8299593" cy="4735285"/>
          </a:xfrm>
        </p:spPr>
        <p:txBody>
          <a:bodyPr>
            <a:normAutofit/>
          </a:bodyPr>
          <a:lstStyle/>
          <a:p>
            <a:pPr marL="0" lvl="1" indent="0">
              <a:lnSpc>
                <a:spcPct val="140000"/>
              </a:lnSpc>
              <a:buClr>
                <a:srgbClr val="009B9F"/>
              </a:buClr>
              <a:buSzPct val="90000"/>
              <a:buNone/>
            </a:pPr>
            <a:r>
              <a:rPr lang="fr-FR" b="1" dirty="0"/>
              <a:t>Indicateurs prioritaires « Tous ports » (non exhaustifs) :</a:t>
            </a:r>
          </a:p>
          <a:p>
            <a:pPr marL="0" indent="0">
              <a:buNone/>
            </a:pPr>
            <a:endParaRPr lang="fr-FR" sz="160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D6C033-4A01-75FA-EFCE-35F7999A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F6964AC-99E6-9B84-63DD-C65E38F352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35"/>
          <a:stretch>
            <a:fillRect/>
          </a:stretch>
        </p:blipFill>
        <p:spPr>
          <a:xfrm>
            <a:off x="288595" y="2017619"/>
            <a:ext cx="8566805" cy="236938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9E4AFC0E-C51C-3E2C-8889-F0B970D223A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245"/>
          <a:stretch>
            <a:fillRect/>
          </a:stretch>
        </p:blipFill>
        <p:spPr>
          <a:xfrm>
            <a:off x="278203" y="4387002"/>
            <a:ext cx="8587587" cy="127689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40718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19167-DF2E-023C-3991-948171061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634A09-F12F-0490-8200-32E022287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1886"/>
            <a:ext cx="8299592" cy="1325563"/>
          </a:xfrm>
        </p:spPr>
        <p:txBody>
          <a:bodyPr>
            <a:normAutofit/>
          </a:bodyPr>
          <a:lstStyle/>
          <a:p>
            <a:r>
              <a:rPr lang="fr-FR" sz="3200" dirty="0"/>
              <a:t>Résultats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75C5C4-5357-EFA5-8137-36C9C89C0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282990"/>
            <a:ext cx="8299593" cy="4735285"/>
          </a:xfrm>
        </p:spPr>
        <p:txBody>
          <a:bodyPr>
            <a:normAutofit/>
          </a:bodyPr>
          <a:lstStyle/>
          <a:p>
            <a:pPr marL="0" lvl="1" indent="0">
              <a:lnSpc>
                <a:spcPct val="140000"/>
              </a:lnSpc>
              <a:buClr>
                <a:srgbClr val="009B9F"/>
              </a:buClr>
              <a:buSzPct val="90000"/>
              <a:buNone/>
            </a:pPr>
            <a:r>
              <a:rPr lang="fr-FR" b="1" dirty="0"/>
              <a:t>Indicateurs prioritaires « Commerce » (non exhaustifs) :</a:t>
            </a:r>
          </a:p>
          <a:p>
            <a:pPr marL="0" indent="0">
              <a:buNone/>
            </a:pPr>
            <a:endParaRPr lang="fr-FR" sz="160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76CF03-36DF-A571-22A0-91F22727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D87C2FC-9525-F763-02A0-79F10BF68B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50"/>
          <a:stretch>
            <a:fillRect/>
          </a:stretch>
        </p:blipFill>
        <p:spPr>
          <a:xfrm>
            <a:off x="215758" y="1865916"/>
            <a:ext cx="8515350" cy="486608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89877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DCF1D-0B34-4B2A-AFF0-1024B99BB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F7254D-29EC-A569-014F-6DFE78619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1886"/>
            <a:ext cx="8299592" cy="1325563"/>
          </a:xfrm>
        </p:spPr>
        <p:txBody>
          <a:bodyPr>
            <a:normAutofit/>
          </a:bodyPr>
          <a:lstStyle/>
          <a:p>
            <a:r>
              <a:rPr lang="fr-FR" sz="3200" dirty="0"/>
              <a:t>Résultats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6713CE-F42A-B8C6-34C3-A73C27314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1389F05-390F-AA7E-6612-18FAF25146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04"/>
          <a:stretch>
            <a:fillRect/>
          </a:stretch>
        </p:blipFill>
        <p:spPr>
          <a:xfrm>
            <a:off x="104128" y="2070420"/>
            <a:ext cx="8935743" cy="33510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482FD07C-4FDF-C2FF-ADB3-25F0BBD73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3744"/>
            <a:ext cx="8299593" cy="4735285"/>
          </a:xfrm>
        </p:spPr>
        <p:txBody>
          <a:bodyPr>
            <a:normAutofit/>
          </a:bodyPr>
          <a:lstStyle/>
          <a:p>
            <a:pPr marL="0" lvl="1" indent="0">
              <a:lnSpc>
                <a:spcPct val="140000"/>
              </a:lnSpc>
              <a:buClr>
                <a:srgbClr val="009B9F"/>
              </a:buClr>
              <a:buSzPct val="90000"/>
              <a:buNone/>
            </a:pPr>
            <a:r>
              <a:rPr lang="fr-FR" b="1" dirty="0"/>
              <a:t>Indicateurs prioritaires « Transport PAX / Fret » (non exhaustifs) :</a:t>
            </a:r>
          </a:p>
          <a:p>
            <a:pPr marL="0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930188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644A41-62EE-66B7-FB86-A01E9A8FC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69190"/>
            <a:ext cx="7886700" cy="58361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sz="4000" b="1" dirty="0">
                <a:solidFill>
                  <a:srgbClr val="A5B3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Merci pour votre écoute !</a:t>
            </a:r>
            <a:endParaRPr lang="fr-FR" sz="360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B951C1-DDE6-A6DB-9369-9C4F610BD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F7F2BC-1DAB-EBAA-D461-A58B031976C0}"/>
              </a:ext>
            </a:extLst>
          </p:cNvPr>
          <p:cNvSpPr/>
          <p:nvPr/>
        </p:nvSpPr>
        <p:spPr>
          <a:xfrm>
            <a:off x="98323" y="747252"/>
            <a:ext cx="766916" cy="5836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173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22D34-BC38-E216-6563-D5FB81CD1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38E5AE-50E9-3380-A241-187D4475B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92"/>
            <a:ext cx="8026252" cy="4608000"/>
          </a:xfrm>
        </p:spPr>
        <p:txBody>
          <a:bodyPr>
            <a:normAutofit/>
          </a:bodyPr>
          <a:lstStyle/>
          <a:p>
            <a:r>
              <a:rPr lang="fr-FR" dirty="0"/>
              <a:t>Contexte et méthode</a:t>
            </a:r>
          </a:p>
          <a:p>
            <a:pPr marL="0" indent="0">
              <a:buNone/>
            </a:pPr>
            <a:endParaRPr lang="fr-FR" sz="1200" dirty="0"/>
          </a:p>
          <a:p>
            <a:r>
              <a:rPr lang="fr-FR" dirty="0"/>
              <a:t>Résultats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E3E05F-31B7-F770-0ECE-E3365A856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658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1C3BC2F5-18F1-E131-D9F7-0319F4FB5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</p:spPr>
        <p:txBody>
          <a:bodyPr/>
          <a:lstStyle/>
          <a:p>
            <a:r>
              <a:rPr lang="en-US" dirty="0"/>
              <a:t>Contexte de l’étude</a:t>
            </a:r>
          </a:p>
        </p:txBody>
      </p:sp>
      <p:pic>
        <p:nvPicPr>
          <p:cNvPr id="7" name="Espace réservé du contenu 6" descr="Une image contenant texte, carte, atlas, diagramme&#10;&#10;Description générée automatiquement">
            <a:extLst>
              <a:ext uri="{FF2B5EF4-FFF2-40B4-BE49-F238E27FC236}">
                <a16:creationId xmlns:a16="http://schemas.microsoft.com/office/drawing/2014/main" id="{25C35379-0254-9172-FDA8-C69C2144FB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7875" y="1251857"/>
            <a:ext cx="7568250" cy="5241014"/>
          </a:xfrm>
          <a:prstGeom prst="rect">
            <a:avLst/>
          </a:prstGeom>
          <a:noFill/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6A411E-B0DF-218E-0A32-2C7A483D0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552000"/>
            <a:ext cx="2057400" cy="180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A509AB2-A2B1-43DD-BEC6-A0714200A03C}" type="slidenum">
              <a:rPr lang="fr-FR" sz="600" smtClean="0">
                <a:solidFill>
                  <a:prstClr val="black">
                    <a:tint val="75000"/>
                  </a:prst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fr-FR" sz="6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784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3C647C-5E2D-A4D1-D47A-75046BF11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Ambitions de la Région Bretagne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70116C-E3AA-C56C-1C6D-DB7442AD0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608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2400" b="1" dirty="0"/>
              <a:t>Contexte</a:t>
            </a:r>
            <a:r>
              <a:rPr lang="fr-FR" sz="2400" dirty="0"/>
              <a:t> : volonté d’affiner la connaissance du poids socio-économique des places portuaires bretonnes :</a:t>
            </a:r>
          </a:p>
          <a:p>
            <a:pPr marL="0" indent="0">
              <a:buNone/>
            </a:pPr>
            <a:r>
              <a:rPr lang="fr-FR" sz="2400" b="1" kern="100" dirty="0">
                <a:solidFill>
                  <a:srgbClr val="A5B3D8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→</a:t>
            </a:r>
            <a:r>
              <a:rPr lang="fr-FR" sz="20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fr-FR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Caractériser le poids socio-économique des places portuaires ;</a:t>
            </a:r>
          </a:p>
          <a:p>
            <a:pPr marL="0" indent="0">
              <a:buNone/>
            </a:pPr>
            <a:r>
              <a:rPr lang="fr-FR" sz="2400" b="1" kern="100" dirty="0">
                <a:solidFill>
                  <a:srgbClr val="A5B3D8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→</a:t>
            </a:r>
            <a:r>
              <a:rPr lang="fr-FR" sz="2000" b="1" kern="100" dirty="0">
                <a:solidFill>
                  <a:srgbClr val="A5B3D8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ea typeface="Aptos" panose="020B0004020202020204" pitchFamily="34" charset="0"/>
                <a:cs typeface="Times New Roman" panose="02020603050405020304" pitchFamily="18" charset="0"/>
              </a:rPr>
              <a:t>Analyser la structuration et le poids des filières économiques 	utilisant les ports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b="1" dirty="0"/>
              <a:t>Attentes</a:t>
            </a:r>
            <a:r>
              <a:rPr lang="fr-FR" sz="2400" dirty="0"/>
              <a:t> : </a:t>
            </a:r>
          </a:p>
          <a:p>
            <a:pPr marL="0" indent="0">
              <a:buNone/>
            </a:pPr>
            <a:r>
              <a:rPr lang="fr-FR" sz="2400" b="1" kern="100" dirty="0">
                <a:solidFill>
                  <a:srgbClr val="A5B3D8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      → </a:t>
            </a:r>
            <a:r>
              <a:rPr lang="fr-FR" sz="2400" dirty="0">
                <a:ea typeface="Aptos" panose="020B0004020202020204" pitchFamily="34" charset="0"/>
                <a:cs typeface="Times New Roman" panose="02020603050405020304" pitchFamily="18" charset="0"/>
              </a:rPr>
              <a:t>Recherche, sélection et hiérarchisation d’indicateurs socio-</a:t>
            </a:r>
          </a:p>
          <a:p>
            <a:pPr marL="0" indent="0">
              <a:buNone/>
            </a:pPr>
            <a:r>
              <a:rPr lang="fr-FR" sz="2400" dirty="0">
                <a:ea typeface="Aptos" panose="020B0004020202020204" pitchFamily="34" charset="0"/>
                <a:cs typeface="Times New Roman" panose="02020603050405020304" pitchFamily="18" charset="0"/>
              </a:rPr>
              <a:t>         économiques</a:t>
            </a:r>
          </a:p>
          <a:p>
            <a:pPr marL="0" indent="0">
              <a:buNone/>
            </a:pPr>
            <a:r>
              <a:rPr lang="fr-FR" sz="2400" b="1" kern="100" dirty="0">
                <a:solidFill>
                  <a:srgbClr val="A5B3D8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      → </a:t>
            </a:r>
            <a:r>
              <a:rPr lang="fr-FR" sz="2400" dirty="0">
                <a:ea typeface="Aptos" panose="020B0004020202020204" pitchFamily="34" charset="0"/>
                <a:cs typeface="Times New Roman" panose="02020603050405020304" pitchFamily="18" charset="0"/>
              </a:rPr>
              <a:t>Prise en compte des spécificités de chaque port (activités,</a:t>
            </a:r>
          </a:p>
          <a:p>
            <a:pPr marL="0" indent="0">
              <a:buNone/>
            </a:pPr>
            <a:r>
              <a:rPr lang="fr-FR" sz="2400" dirty="0">
                <a:ea typeface="Aptos" panose="020B0004020202020204" pitchFamily="34" charset="0"/>
                <a:cs typeface="Times New Roman" panose="02020603050405020304" pitchFamily="18" charset="0"/>
              </a:rPr>
              <a:t>         spécificités territoriales, etc…)</a:t>
            </a:r>
          </a:p>
          <a:p>
            <a:pPr marL="0" indent="0">
              <a:buNone/>
            </a:pPr>
            <a:endParaRPr lang="fr-FR" sz="24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400" b="1" dirty="0"/>
              <a:t>Outil</a:t>
            </a:r>
            <a:r>
              <a:rPr lang="fr-FR" sz="2400" dirty="0"/>
              <a:t> : grille d’indicateurs socio-économiques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2D8AFD-6EC7-EC52-054E-5EC81CD6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2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9E4DA-C26E-FB9F-FC5D-10E4441DC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C629A5-B02B-2D2E-EC97-1BA996801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Ambitions de la Région Bretagne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027929-ACC1-CB4D-A8A9-4BE37366C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60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/>
              <a:t>Objectif de la grille d’indicateurs :</a:t>
            </a:r>
            <a:r>
              <a:rPr lang="fr-FR" sz="2000" dirty="0"/>
              <a:t> </a:t>
            </a:r>
          </a:p>
          <a:p>
            <a:pPr marL="0" indent="0">
              <a:buNone/>
            </a:pPr>
            <a:endParaRPr lang="fr-FR" sz="1400" dirty="0"/>
          </a:p>
          <a:p>
            <a:pPr marL="0" indent="0">
              <a:buNone/>
            </a:pPr>
            <a:r>
              <a:rPr lang="fr-FR" sz="2000" b="1" kern="100" dirty="0">
                <a:solidFill>
                  <a:srgbClr val="A5B3D8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→ </a:t>
            </a:r>
            <a:r>
              <a:rPr lang="fr-FR" sz="2000" dirty="0"/>
              <a:t>Mesurer la performance globale des filières présentes sur l’ensemble des places portuaires</a:t>
            </a:r>
          </a:p>
          <a:p>
            <a:pPr marL="0" indent="0">
              <a:buNone/>
            </a:pPr>
            <a:endParaRPr lang="fr-FR" sz="1400" dirty="0"/>
          </a:p>
          <a:p>
            <a:pPr marL="0" indent="0">
              <a:buNone/>
            </a:pPr>
            <a:r>
              <a:rPr lang="fr-FR" sz="2000" b="1" kern="100" dirty="0">
                <a:solidFill>
                  <a:srgbClr val="A5B3D8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→ </a:t>
            </a:r>
            <a:r>
              <a:rPr lang="fr-FR" sz="2000" dirty="0"/>
              <a:t>Alimenter la connaissance de l’économie portuaire en Bretagne en vue du lancement d’un observatoire des impacts économiques portuaires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400" dirty="0"/>
          </a:p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AC9EB2-C066-5A35-263A-09E9B020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601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8A67A8-8F0F-C2BD-F316-709F6DE16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483BC3-C0B5-0CF3-20AE-8ABDA58BE343}"/>
              </a:ext>
            </a:extLst>
          </p:cNvPr>
          <p:cNvSpPr/>
          <p:nvPr/>
        </p:nvSpPr>
        <p:spPr>
          <a:xfrm>
            <a:off x="97971" y="685800"/>
            <a:ext cx="642258" cy="6640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CFA4BFA-7024-B22C-9392-19A0174734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11"/>
          <a:stretch>
            <a:fillRect/>
          </a:stretch>
        </p:blipFill>
        <p:spPr>
          <a:xfrm>
            <a:off x="609046" y="391886"/>
            <a:ext cx="8164839" cy="594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336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4F3EC-B1BD-B1B7-AB0C-002FBD350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E7B1F-9A03-0AD8-8534-160859FCA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Constitution de la grille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DCEBE2-93F9-B2C2-0FD8-8CDB9F5FE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4368"/>
            <a:ext cx="7886700" cy="460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8AFFE1-B966-A82C-D55E-9EC3F5C0F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84E0A66-B9CD-C471-C076-AE0F1AB66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426787"/>
              </p:ext>
            </p:extLst>
          </p:nvPr>
        </p:nvGraphicFramePr>
        <p:xfrm>
          <a:off x="628650" y="1445470"/>
          <a:ext cx="7620000" cy="5074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438750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1824427739"/>
                    </a:ext>
                  </a:extLst>
                </a:gridCol>
              </a:tblGrid>
              <a:tr h="579273">
                <a:tc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/>
                        <a:t>Activités</a:t>
                      </a:r>
                      <a:r>
                        <a:rPr lang="fr-FR" sz="2400" dirty="0"/>
                        <a:t> 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Familles d’indicateurs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696414"/>
                  </a:ext>
                </a:extLst>
              </a:tr>
              <a:tr h="41489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sz="2000" dirty="0"/>
                        <a:t>Tous ports</a:t>
                      </a:r>
                    </a:p>
                    <a:p>
                      <a:pPr marL="0" indent="0">
                        <a:buNone/>
                      </a:pPr>
                      <a:endParaRPr lang="fr-FR" sz="1000" dirty="0"/>
                    </a:p>
                    <a:p>
                      <a:pPr marL="0" indent="0">
                        <a:buNone/>
                      </a:pPr>
                      <a:r>
                        <a:rPr lang="fr-FR" sz="2000" dirty="0"/>
                        <a:t>Commerce</a:t>
                      </a:r>
                    </a:p>
                    <a:p>
                      <a:pPr marL="0" indent="0">
                        <a:buNone/>
                      </a:pPr>
                      <a:endParaRPr lang="fr-FR" sz="1000" dirty="0"/>
                    </a:p>
                    <a:p>
                      <a:pPr marL="0" indent="0">
                        <a:buNone/>
                      </a:pPr>
                      <a:r>
                        <a:rPr lang="fr-FR" sz="2000" dirty="0"/>
                        <a:t>Pêche – halieutique</a:t>
                      </a:r>
                    </a:p>
                    <a:p>
                      <a:pPr marL="0" indent="0">
                        <a:buNone/>
                      </a:pPr>
                      <a:endParaRPr lang="fr-FR" sz="1000" dirty="0"/>
                    </a:p>
                    <a:p>
                      <a:pPr marL="0" indent="0">
                        <a:buNone/>
                      </a:pPr>
                      <a:r>
                        <a:rPr lang="fr-FR" sz="2000" dirty="0"/>
                        <a:t>Plaisance – nautisme</a:t>
                      </a:r>
                    </a:p>
                    <a:p>
                      <a:pPr marL="0" indent="0">
                        <a:buNone/>
                      </a:pPr>
                      <a:endParaRPr lang="fr-FR" sz="1000" dirty="0"/>
                    </a:p>
                    <a:p>
                      <a:pPr marL="0" indent="0">
                        <a:buNone/>
                      </a:pPr>
                      <a:r>
                        <a:rPr lang="fr-FR" sz="2000" dirty="0"/>
                        <a:t>Transport de passagers – fret</a:t>
                      </a:r>
                    </a:p>
                    <a:p>
                      <a:pPr marL="0" indent="0">
                        <a:buNone/>
                      </a:pPr>
                      <a:endParaRPr lang="fr-FR" sz="1000" dirty="0"/>
                    </a:p>
                    <a:p>
                      <a:pPr marL="0" indent="0">
                        <a:buNone/>
                      </a:pPr>
                      <a:r>
                        <a:rPr lang="fr-FR" sz="2000" dirty="0"/>
                        <a:t>Construction et réparation navales</a:t>
                      </a:r>
                    </a:p>
                    <a:p>
                      <a:pPr marL="0" indent="0">
                        <a:buNone/>
                      </a:pPr>
                      <a:endParaRPr lang="fr-FR" sz="1000" dirty="0"/>
                    </a:p>
                    <a:p>
                      <a:pPr marL="0" indent="0">
                        <a:buNone/>
                      </a:pPr>
                      <a:r>
                        <a:rPr lang="fr-FR" sz="2000" dirty="0"/>
                        <a:t>Energies marines renouvelables</a:t>
                      </a:r>
                    </a:p>
                    <a:p>
                      <a:pPr marL="0" indent="0">
                        <a:buNone/>
                      </a:pPr>
                      <a:r>
                        <a:rPr lang="fr-FR" sz="2000" dirty="0"/>
                        <a:t>Croisière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Dynamisme économique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2000" dirty="0"/>
                        <a:t>Transition énergétique et performance environnementale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2000" dirty="0"/>
                        <a:t>Performance financière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2000" dirty="0"/>
                        <a:t>Performance logistique</a:t>
                      </a:r>
                    </a:p>
                    <a:p>
                      <a:endParaRPr lang="fr-FR" sz="1000" dirty="0"/>
                    </a:p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/>
                        <a:t>Dynamique territoriale</a:t>
                      </a:r>
                    </a:p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  <a:p>
                      <a:r>
                        <a:rPr lang="fr-FR" sz="2000" dirty="0"/>
                        <a:t>Gestion foncière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2000" dirty="0"/>
                        <a:t>Interface ville-port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2000" dirty="0"/>
                        <a:t>Gestion et performance organisationnelle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961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845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736FC-5203-BCC6-FB99-218DC23EE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2E9754-0DE1-5E11-E4C3-09F525478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1886"/>
            <a:ext cx="8299592" cy="1325563"/>
          </a:xfrm>
        </p:spPr>
        <p:txBody>
          <a:bodyPr>
            <a:normAutofit/>
          </a:bodyPr>
          <a:lstStyle/>
          <a:p>
            <a:r>
              <a:rPr lang="fr-FR" sz="3200" dirty="0"/>
              <a:t>Méthodologie de sélection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C57D73-EE98-8C01-7822-B6DBD569B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3744"/>
            <a:ext cx="8299593" cy="4735285"/>
          </a:xfrm>
        </p:spPr>
        <p:txBody>
          <a:bodyPr>
            <a:normAutofit/>
          </a:bodyPr>
          <a:lstStyle/>
          <a:p>
            <a:pPr marL="0" lvl="1" indent="0">
              <a:lnSpc>
                <a:spcPct val="140000"/>
              </a:lnSpc>
              <a:buClr>
                <a:srgbClr val="009B9F"/>
              </a:buClr>
              <a:buSzPct val="90000"/>
              <a:buNone/>
            </a:pPr>
            <a:r>
              <a:rPr lang="fr-FR" b="1" dirty="0"/>
              <a:t>420 indicateurs définis à l’issue de la période d’entretiens </a:t>
            </a:r>
          </a:p>
          <a:p>
            <a:pPr marL="0" lvl="1" indent="0">
              <a:lnSpc>
                <a:spcPct val="140000"/>
              </a:lnSpc>
              <a:buClr>
                <a:srgbClr val="009B9F"/>
              </a:buClr>
              <a:buSzPct val="90000"/>
              <a:buNone/>
            </a:pPr>
            <a:r>
              <a:rPr lang="fr-FR" b="1" kern="100" dirty="0">
                <a:solidFill>
                  <a:srgbClr val="A5B3D8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→ </a:t>
            </a:r>
            <a:r>
              <a:rPr lang="fr-FR" dirty="0"/>
              <a:t>Travail de </a:t>
            </a:r>
            <a:r>
              <a:rPr lang="fr-FR" b="1" dirty="0"/>
              <a:t>hiérarchisation</a:t>
            </a:r>
            <a:r>
              <a:rPr lang="fr-FR" dirty="0"/>
              <a:t> grâce à la définition de 4 critères :</a:t>
            </a:r>
          </a:p>
          <a:p>
            <a:pPr marL="0" lvl="1" indent="0">
              <a:lnSpc>
                <a:spcPct val="140000"/>
              </a:lnSpc>
              <a:buClr>
                <a:srgbClr val="009B9F"/>
              </a:buClr>
              <a:buSzPct val="90000"/>
              <a:buNone/>
            </a:pPr>
            <a:endParaRPr lang="fr-FR" sz="1000" dirty="0"/>
          </a:p>
          <a:p>
            <a:pPr lvl="1"/>
            <a:r>
              <a:rPr lang="fr-FR" sz="1600" b="1" dirty="0">
                <a:solidFill>
                  <a:schemeClr val="accent4"/>
                </a:solidFill>
              </a:rPr>
              <a:t>Critère n°1 Alignement stratégique </a:t>
            </a:r>
            <a:r>
              <a:rPr lang="fr-FR" sz="1600" dirty="0"/>
              <a:t>: permet de caractériser le </a:t>
            </a:r>
            <a:r>
              <a:rPr lang="fr-FR" sz="1600" b="1" dirty="0"/>
              <a:t>degré d’alignement </a:t>
            </a:r>
            <a:r>
              <a:rPr lang="fr-FR" sz="1600" dirty="0"/>
              <a:t>des indicateurs </a:t>
            </a:r>
            <a:r>
              <a:rPr lang="fr-FR" sz="1600" b="1" dirty="0"/>
              <a:t>avec les axes définis par la stratégie régionale </a:t>
            </a:r>
            <a:r>
              <a:rPr lang="fr-FR" sz="1600" dirty="0"/>
              <a:t>portuaire 2023-2033</a:t>
            </a:r>
          </a:p>
          <a:p>
            <a:pPr lvl="1"/>
            <a:endParaRPr lang="fr-FR" sz="1600" dirty="0"/>
          </a:p>
          <a:p>
            <a:pPr lvl="1"/>
            <a:r>
              <a:rPr lang="fr-FR" sz="1600" b="1" dirty="0">
                <a:solidFill>
                  <a:schemeClr val="accent4"/>
                </a:solidFill>
              </a:rPr>
              <a:t>Critère n°2 Effet levier </a:t>
            </a:r>
            <a:r>
              <a:rPr lang="fr-FR" sz="1600" b="1" dirty="0"/>
              <a:t>: </a:t>
            </a:r>
            <a:r>
              <a:rPr lang="fr-FR" sz="1600" dirty="0"/>
              <a:t>permet de caractériser si ces indicateurs sont en mesure </a:t>
            </a:r>
            <a:r>
              <a:rPr lang="fr-FR" sz="1600" b="1" dirty="0"/>
              <a:t>d’influencer ou d’orienter les choix opérationnels en matière d’investissement, de politique publique </a:t>
            </a:r>
            <a:r>
              <a:rPr lang="fr-FR" sz="1600" dirty="0"/>
              <a:t>(subvention…) de </a:t>
            </a:r>
            <a:r>
              <a:rPr lang="fr-FR" sz="1600" b="1" dirty="0"/>
              <a:t>régulation</a:t>
            </a:r>
            <a:r>
              <a:rPr lang="fr-FR" sz="1600" dirty="0"/>
              <a:t> (capacité à orienter, encadrer ou ajuster des règles ou des normes) </a:t>
            </a:r>
          </a:p>
          <a:p>
            <a:pPr marL="342891" lvl="1" indent="0">
              <a:buNone/>
            </a:pPr>
            <a:endParaRPr lang="fr-FR" sz="1600" dirty="0"/>
          </a:p>
          <a:p>
            <a:pPr lvl="1"/>
            <a:r>
              <a:rPr lang="fr-FR" sz="1600" b="1" dirty="0">
                <a:solidFill>
                  <a:schemeClr val="accent4"/>
                </a:solidFill>
              </a:rPr>
              <a:t>Critère n°3 Structuration de la donnée </a:t>
            </a:r>
            <a:r>
              <a:rPr lang="fr-FR" sz="1600" dirty="0"/>
              <a:t>: permet de caractériser le degré de facilité de récupération </a:t>
            </a:r>
            <a:r>
              <a:rPr lang="fr-FR" sz="1600" b="1" dirty="0"/>
              <a:t>de la donnée et sa fiabilité </a:t>
            </a:r>
          </a:p>
          <a:p>
            <a:pPr marL="342891" lvl="1" indent="0">
              <a:buNone/>
            </a:pPr>
            <a:endParaRPr lang="fr-FR" sz="1600" b="1" dirty="0"/>
          </a:p>
          <a:p>
            <a:pPr lvl="1"/>
            <a:r>
              <a:rPr lang="fr-FR" sz="1600" b="1" dirty="0">
                <a:solidFill>
                  <a:schemeClr val="accent4"/>
                </a:solidFill>
              </a:rPr>
              <a:t>Critère n°4 Impact économique ou social </a:t>
            </a:r>
            <a:r>
              <a:rPr lang="fr-FR" sz="1600" dirty="0"/>
              <a:t>: permet de mesurer le </a:t>
            </a:r>
            <a:r>
              <a:rPr lang="fr-FR" sz="1600" b="1" dirty="0"/>
              <a:t>degré de contribution de l’indicateur aux retombées socio-économiques</a:t>
            </a:r>
            <a:r>
              <a:rPr lang="fr-FR" sz="1600" dirty="0"/>
              <a:t> sur le territoire </a:t>
            </a:r>
            <a:endParaRPr lang="fr-FR" dirty="0"/>
          </a:p>
          <a:p>
            <a:pPr marL="0" indent="0">
              <a:buNone/>
            </a:pPr>
            <a:endParaRPr lang="fr-FR" sz="160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D31383-24E8-C793-BD72-D77D8C41A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366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A4947-0470-653F-8339-99480403C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E34A49-6746-8367-C16B-E1AAD8613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1886"/>
            <a:ext cx="8299592" cy="1325563"/>
          </a:xfrm>
        </p:spPr>
        <p:txBody>
          <a:bodyPr>
            <a:normAutofit/>
          </a:bodyPr>
          <a:lstStyle/>
          <a:p>
            <a:r>
              <a:rPr lang="fr-FR" sz="3200" dirty="0"/>
              <a:t>Résultats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36A6C1-8F87-2687-3526-AB37CB723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3744"/>
            <a:ext cx="8299593" cy="4735285"/>
          </a:xfrm>
        </p:spPr>
        <p:txBody>
          <a:bodyPr>
            <a:normAutofit/>
          </a:bodyPr>
          <a:lstStyle/>
          <a:p>
            <a:pPr marL="0" lvl="1" indent="0">
              <a:lnSpc>
                <a:spcPct val="140000"/>
              </a:lnSpc>
              <a:buClr>
                <a:srgbClr val="009B9F"/>
              </a:buClr>
              <a:buSzPct val="90000"/>
              <a:buNone/>
            </a:pPr>
            <a:r>
              <a:rPr lang="fr-FR" b="1" dirty="0"/>
              <a:t>186 indicateurs « prioritaires » :</a:t>
            </a:r>
          </a:p>
          <a:p>
            <a:pPr marL="0" indent="0">
              <a:buNone/>
            </a:pPr>
            <a:endParaRPr lang="fr-FR" sz="160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3847A9-3E08-861A-25FE-8A3DA9441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9AB2-A2B1-43DD-BEC6-A0714200A03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8CFC7D9-0419-0A50-DFFD-AE489AAD7E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37"/>
          <a:stretch>
            <a:fillRect/>
          </a:stretch>
        </p:blipFill>
        <p:spPr>
          <a:xfrm>
            <a:off x="1340900" y="2278594"/>
            <a:ext cx="5888727" cy="310558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5B1977F-EC81-8C60-1EB5-CF1CC32EC27D}"/>
              </a:ext>
            </a:extLst>
          </p:cNvPr>
          <p:cNvSpPr/>
          <p:nvPr/>
        </p:nvSpPr>
        <p:spPr>
          <a:xfrm>
            <a:off x="1340901" y="2312923"/>
            <a:ext cx="1967023" cy="244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Activités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1831A0D-6FCD-380F-5E51-5076887A37BF}"/>
              </a:ext>
            </a:extLst>
          </p:cNvPr>
          <p:cNvSpPr/>
          <p:nvPr/>
        </p:nvSpPr>
        <p:spPr>
          <a:xfrm>
            <a:off x="4637231" y="2312923"/>
            <a:ext cx="1967023" cy="244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Prioritaire</a:t>
            </a:r>
          </a:p>
        </p:txBody>
      </p:sp>
    </p:spTree>
    <p:extLst>
      <p:ext uri="{BB962C8B-B14F-4D97-AF65-F5344CB8AC3E}">
        <p14:creationId xmlns:p14="http://schemas.microsoft.com/office/powerpoint/2010/main" val="27047244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CRB">
  <a:themeElements>
    <a:clrScheme name="Région bretagne">
      <a:dk1>
        <a:sysClr val="windowText" lastClr="000000"/>
      </a:dk1>
      <a:lt1>
        <a:sysClr val="window" lastClr="FFFFFF"/>
      </a:lt1>
      <a:dk2>
        <a:srgbClr val="C38C7D"/>
      </a:dk2>
      <a:lt2>
        <a:srgbClr val="E1B482"/>
      </a:lt2>
      <a:accent1>
        <a:srgbClr val="F0DC69"/>
      </a:accent1>
      <a:accent2>
        <a:srgbClr val="BEC88C"/>
      </a:accent2>
      <a:accent3>
        <a:srgbClr val="8CB9C8"/>
      </a:accent3>
      <a:accent4>
        <a:srgbClr val="A5B4D7"/>
      </a:accent4>
      <a:accent5>
        <a:srgbClr val="7D7D82"/>
      </a:accent5>
      <a:accent6>
        <a:srgbClr val="BE8CA5"/>
      </a:accent6>
      <a:hlink>
        <a:srgbClr val="FFFFFF"/>
      </a:hlink>
      <a:folHlink>
        <a:srgbClr val="000000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aporama 4_3.potx" id="{438A056D-9C68-4FF9-9C3F-10680DFE3A52}" vid="{BEF998E3-DB87-485E-BCD2-E7A1533E03F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diaporama_4_3_2018-11-26_10-28-17_126</Template>
  <TotalTime>6110</TotalTime>
  <Words>414</Words>
  <Application>Microsoft Office PowerPoint</Application>
  <PresentationFormat>Affichage à l'écran (4:3)</PresentationFormat>
  <Paragraphs>96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Trebuchet MS</vt:lpstr>
      <vt:lpstr>ThèmeCRB</vt:lpstr>
      <vt:lpstr>    Elaboration d’une grille d’indicateurs socio-économiques sur les ports de la Région Bretagne</vt:lpstr>
      <vt:lpstr>Sommaire </vt:lpstr>
      <vt:lpstr>Contexte de l’étude</vt:lpstr>
      <vt:lpstr>Ambitions de la Région Bretagne</vt:lpstr>
      <vt:lpstr>Ambitions de la Région Bretagne</vt:lpstr>
      <vt:lpstr>Présentation PowerPoint</vt:lpstr>
      <vt:lpstr>Constitution de la grille</vt:lpstr>
      <vt:lpstr>Méthodologie de sélection</vt:lpstr>
      <vt:lpstr>Résultats</vt:lpstr>
      <vt:lpstr>Résultats</vt:lpstr>
      <vt:lpstr>Résultats</vt:lpstr>
      <vt:lpstr>Résultats</vt:lpstr>
      <vt:lpstr>Présentation PowerPoint</vt:lpstr>
    </vt:vector>
  </TitlesOfParts>
  <Company>REGION BRETAGNE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Accord-cadre mono-attributaire  d’assistance à maîtrise d’ouvrage pour le suivi de la mise en accessibilité du patrimoine immobilier de la Région Bretagne</dc:title>
  <dc:creator>AGNES DAILLIER-BADICHE</dc:creator>
  <cp:lastModifiedBy>YANN MANCEAU</cp:lastModifiedBy>
  <cp:revision>548</cp:revision>
  <cp:lastPrinted>2023-09-28T10:22:01Z</cp:lastPrinted>
  <dcterms:created xsi:type="dcterms:W3CDTF">2022-08-12T09:19:31Z</dcterms:created>
  <dcterms:modified xsi:type="dcterms:W3CDTF">2025-12-09T09:02:33Z</dcterms:modified>
</cp:coreProperties>
</file>